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5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832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Harmonic Analysis and Distortion in HVDC Systems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75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Authors: Mohammed Aamir Imran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93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Affiliation: Power Grid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Coorporation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India Limited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118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1468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15446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6129933"/>
            <a:ext cx="292822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MD AAMIR  IMRAN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ECC803-ADA1-48C9-A0D9-D83A7640C480}"/>
              </a:ext>
            </a:extLst>
          </p:cNvPr>
          <p:cNvSpPr/>
          <p:nvPr/>
        </p:nvSpPr>
        <p:spPr>
          <a:xfrm>
            <a:off x="12769327" y="7648687"/>
            <a:ext cx="1775012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452"/>
            <a:ext cx="639675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Motivation and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2236" y="4248507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906" y="446817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Growth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906" y="4943237"/>
            <a:ext cx="602765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HVDC market reached $8.7B in 2023, rising fast.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285" y="4248507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955" y="4468178"/>
            <a:ext cx="287738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Renewable Integration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40955" y="4943237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Vital for connecting remote renewables like offshore wind farms reaching 110 GW EU target by 2030.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236" y="6053376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1906" y="627304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Quality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1906" y="6748105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Harmonics threaten grid stability by causing losses and equipment faults.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285" y="6053376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955" y="627304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Topics Covered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40955" y="6748105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Generation, impact, standards like IEEE 519, and mitigation strategies.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9E0-914D-4E41-A203-5DD25C36B287}"/>
              </a:ext>
            </a:extLst>
          </p:cNvPr>
          <p:cNvSpPr/>
          <p:nvPr/>
        </p:nvSpPr>
        <p:spPr>
          <a:xfrm>
            <a:off x="12769327" y="7773351"/>
            <a:ext cx="1775012" cy="370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49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HVDC System Basics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2616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LCC Converters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2505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power, cost effective. Example: Three Gorges-Changzhou ±800 kV, 7.2 GW.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2616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VSC Converters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22505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better control, smaller footprint. Example: INELFE France-Spain ±320 kV, 2 GW.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2616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2250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 interconnections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466725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Offshore wind integration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7022" y="547235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Back-to-back links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638" y="3626168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Study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1013638" y="422505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DolWin3 connects offshore wind to German grid, cutting losses by 60%.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639DD-C8AE-424C-877E-7DD7A5656DC0}"/>
              </a:ext>
            </a:extLst>
          </p:cNvPr>
          <p:cNvSpPr/>
          <p:nvPr/>
        </p:nvSpPr>
        <p:spPr>
          <a:xfrm>
            <a:off x="12769327" y="7648687"/>
            <a:ext cx="1775012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740331"/>
            <a:ext cx="7685961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Harmonics and Distortion Metrics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5420" y="2419826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92290" y="2491383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Harmonics Defined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92290" y="2957989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 multiples of 60 Hz causing distortion in the waveform.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5420" y="3707963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92290" y="3779520"/>
            <a:ext cx="3441740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Non-Sinusoidal Waveforms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892290" y="4246126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Produced by converter switching, leading to harmonic creation.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5420" y="4996101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92290" y="5067657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6-Pulse Converter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892290" y="5534263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6n±1 harmonics such as 5th, 7th, 11th, 13th orders.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5420" y="6284238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92290" y="6355794"/>
            <a:ext cx="415575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Harmonic Distortion (THD)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892290" y="6822400"/>
            <a:ext cx="700909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voltage/current ratio to fundamental. Limits: 5% (voltage), 8% (current).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70E0AD-3BEA-4275-848B-E24CE1C32EC8}"/>
              </a:ext>
            </a:extLst>
          </p:cNvPr>
          <p:cNvSpPr/>
          <p:nvPr/>
        </p:nvSpPr>
        <p:spPr>
          <a:xfrm>
            <a:off x="12769327" y="7648687"/>
            <a:ext cx="1775012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84861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Harmonic Generation in HVDC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779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LCC Sources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8791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Harmonics arise mainly from AC/DC switching actions.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37173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79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VSC Sources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28791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Harmonics linked to PWM switching above 2 kHz frequency.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37173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508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Harmonic Spectra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555902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12-pulse LCC and MMC-HVDC systems show differing harmonic patterns.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63129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715453" y="5232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Filtering Needs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93790" y="574047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LCC requires more extensive filters than VSC due to harmonic profiles.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63129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C3983F-B54B-4730-B173-1D7B467F38C3}"/>
              </a:ext>
            </a:extLst>
          </p:cNvPr>
          <p:cNvSpPr/>
          <p:nvPr/>
        </p:nvSpPr>
        <p:spPr>
          <a:xfrm>
            <a:off x="12769327" y="7648687"/>
            <a:ext cx="1775012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700" y="808792"/>
            <a:ext cx="6864310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of Harmonics on Grid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00" y="1742242"/>
            <a:ext cx="488037" cy="4880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9700" y="2425422"/>
            <a:ext cx="2429828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Equipment Overheating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69700" y="3183017"/>
            <a:ext cx="24298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Transformers and motors suffer thermal stress from harmonics.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486" y="1742242"/>
            <a:ext cx="488037" cy="4880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3486" y="2425422"/>
            <a:ext cx="242982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Resonance Risks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43486" y="2862739"/>
            <a:ext cx="24298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Harmonics amplify at specific frequencies causing instability.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7273" y="1742242"/>
            <a:ext cx="488037" cy="4880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7273" y="2425422"/>
            <a:ext cx="2429828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Protection Malfunction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17273" y="3183017"/>
            <a:ext cx="24298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relay trips and misoperation due to distorted signals.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700" y="4510683"/>
            <a:ext cx="488037" cy="4880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69700" y="5193863"/>
            <a:ext cx="2429828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 Noise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169700" y="5951458"/>
            <a:ext cx="24298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line communication suffers interference from harmonics.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169700" y="7108269"/>
            <a:ext cx="77774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Capacitor bank failures increase by 20% due to harmonic stress.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0A473-6DBB-44B3-962D-68D297C266A5}"/>
              </a:ext>
            </a:extLst>
          </p:cNvPr>
          <p:cNvSpPr/>
          <p:nvPr/>
        </p:nvSpPr>
        <p:spPr>
          <a:xfrm>
            <a:off x="12769327" y="7648687"/>
            <a:ext cx="1775012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9938"/>
            <a:ext cx="9458444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Harmonic Standards and Mitigation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4347329"/>
            <a:ext cx="3277910" cy="867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6312" y="5540573"/>
            <a:ext cx="284404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IEEE 519 Limits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6312" y="6026706"/>
            <a:ext cx="284404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maximum voltage/current distortion at point of common coupling.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290" y="4347329"/>
            <a:ext cx="3277910" cy="867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4222" y="5540573"/>
            <a:ext cx="284404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Passive Filters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4222" y="6026706"/>
            <a:ext cx="2844046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LC filters tuned to common harmonics like 5th and 7th.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7329"/>
            <a:ext cx="3277910" cy="867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2132" y="5540573"/>
            <a:ext cx="284404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Active Filters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32132" y="6026706"/>
            <a:ext cx="2844046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compensation yielding up to 98% harmonic reduction.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3110" y="4347329"/>
            <a:ext cx="3277910" cy="8678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0042" y="5540573"/>
            <a:ext cx="284404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STATCOM Solution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10042" y="6026706"/>
            <a:ext cx="284404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HVDC-VSC for dynamic harmonic mitigation and voltage support.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3F779-A3E7-48A1-9155-59792FEC970D}"/>
              </a:ext>
            </a:extLst>
          </p:cNvPr>
          <p:cNvSpPr/>
          <p:nvPr/>
        </p:nvSpPr>
        <p:spPr>
          <a:xfrm>
            <a:off x="12769327" y="7648687"/>
            <a:ext cx="1775012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2485"/>
            <a:ext cx="70758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and 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191690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19169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03973" y="24250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HVDC is vital but introduces harmonic challenges in grids.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014782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0147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Need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644134" y="352294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harmonic study ensures grid stability and equipment safety.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475559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4755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Mitigation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984415" y="498371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Standards compliance achieved via filters and active compensation.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936337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Trends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2324695" y="644449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Wide-bandgap devices improve quality and reduce filter sizes by 40%.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459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Petrona Bold</vt:lpstr>
      <vt:lpstr>Inter Bold</vt:lpstr>
      <vt:lpstr>Calibri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imran</cp:lastModifiedBy>
  <cp:revision>3</cp:revision>
  <dcterms:created xsi:type="dcterms:W3CDTF">2025-05-04T11:10:45Z</dcterms:created>
  <dcterms:modified xsi:type="dcterms:W3CDTF">2025-05-04T11:15:24Z</dcterms:modified>
</cp:coreProperties>
</file>